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Geo"/>
      <p:regular r:id="rId38"/>
      <p:italic r:id="rId39"/>
    </p:embeddedFont>
    <p:embeddedFont>
      <p:font typeface="Lat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regular.fntdata"/><Relationship Id="rId20" Type="http://schemas.openxmlformats.org/officeDocument/2006/relationships/slide" Target="slides/slide15.xml"/><Relationship Id="rId42" Type="http://schemas.openxmlformats.org/officeDocument/2006/relationships/font" Target="fonts/Lato-italic.fntdata"/><Relationship Id="rId41" Type="http://schemas.openxmlformats.org/officeDocument/2006/relationships/font" Target="fonts/Lato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Lat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Geo-italic.fntdata"/><Relationship Id="rId16" Type="http://schemas.openxmlformats.org/officeDocument/2006/relationships/slide" Target="slides/slide11.xml"/><Relationship Id="rId38" Type="http://schemas.openxmlformats.org/officeDocument/2006/relationships/font" Target="fonts/Ge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feedback loop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conversation in Figure 1.2begins when one participant, Bob, speaks. The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other participant, Bill, listens to what was said, thinks about it, formulates a response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speaks in return. Now it’s Bob’s turn to listen, think and speak, and so on. In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Crawford’s model, a computer replaces one of the participants, “ listening ”to the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player’s input via the input device, thinking by processing that input and changing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system state and “ speaking ”via the screen and speakers ( Figure 1.3 ).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quickest way to break a game, unintuitive controls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truth of the subjective experience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6" name="Shape 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Char char="●"/>
              <a:defRPr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Char char="○"/>
              <a:defRPr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Char char="■"/>
              <a:defRPr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○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■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○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■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">
    <p:bg>
      <p:bgPr>
        <a:solidFill>
          <a:schemeClr val="dk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hyperlink" Target="https://drive.google.com/file/d/0B46d2RJIvLNuNFotVE1wOG1ERTg/view?usp=sharing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increpare.com/2012/12/slave-of-god/" TargetMode="External"/><Relationship Id="rId4" Type="http://schemas.openxmlformats.org/officeDocument/2006/relationships/hyperlink" Target="https://drive.google.com/file/d/0B46d2RJIvLNuTnJ5ZGZscHU0WUU/view?usp=sharing" TargetMode="External"/><Relationship Id="rId5" Type="http://schemas.openxmlformats.org/officeDocument/2006/relationships/hyperlink" Target="http://www.rockpapershotgun.com/2015/09/03/photorealism-is-crucial/" TargetMode="External"/><Relationship Id="rId6" Type="http://schemas.openxmlformats.org/officeDocument/2006/relationships/hyperlink" Target="http://www.rogerebert.com/rogers-journal/video-games-can-never-be-art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hyperlink" Target="http://www.youtube.com/watch?v=a4qJ8wNfgXY" TargetMode="External"/><Relationship Id="rId7" Type="http://schemas.openxmlformats.org/officeDocument/2006/relationships/image" Target="../media/image1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www.youtube.com/watch?v=Fy0aCDmgnxg" TargetMode="External"/><Relationship Id="rId4" Type="http://schemas.openxmlformats.org/officeDocument/2006/relationships/image" Target="../media/image20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Shape 6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Last week</a:t>
            </a:r>
            <a:endParaRPr sz="6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Shape 115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0988"/>
            <a:ext cx="9144000" cy="4541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ctrTitle"/>
          </p:nvPr>
        </p:nvSpPr>
        <p:spPr>
          <a:xfrm>
            <a:off x="438475" y="292325"/>
            <a:ext cx="3855000" cy="323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Wtf happened last night?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i="1" lang="en" sz="3000"/>
              <a:t>All I remember...</a:t>
            </a:r>
            <a:endParaRPr i="1" sz="3000"/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00" y="-12"/>
            <a:ext cx="4762500" cy="35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>
            <p:ph idx="1" type="subTitle"/>
          </p:nvPr>
        </p:nvSpPr>
        <p:spPr>
          <a:xfrm>
            <a:off x="484150" y="3698725"/>
            <a:ext cx="8193900" cy="12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vivid colors, deep house beats, everything spinning, human connection… </a:t>
            </a:r>
            <a:r>
              <a:rPr lang="en" sz="1200"/>
              <a:t>what was their name again?</a:t>
            </a: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COMMUNICATING EMOTION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idx="1" type="subTitle"/>
          </p:nvPr>
        </p:nvSpPr>
        <p:spPr>
          <a:xfrm>
            <a:off x="685800" y="2502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and forgetting that you’re playing a game</a:t>
            </a:r>
            <a:endParaRPr i="1"/>
          </a:p>
        </p:txBody>
      </p:sp>
      <p:sp>
        <p:nvSpPr>
          <p:cNvPr id="135" name="Shape 135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Establishing a unique experience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ctrTitle"/>
          </p:nvPr>
        </p:nvSpPr>
        <p:spPr>
          <a:xfrm>
            <a:off x="795425" y="1863617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Geo"/>
                <a:ea typeface="Geo"/>
                <a:cs typeface="Geo"/>
                <a:sym typeface="Geo"/>
              </a:rPr>
              <a:t>FEEL</a:t>
            </a:r>
            <a:endParaRPr sz="9600">
              <a:latin typeface="Geo"/>
              <a:ea typeface="Geo"/>
              <a:cs typeface="Geo"/>
              <a:sym typeface="Geo"/>
            </a:endParaRPr>
          </a:p>
        </p:txBody>
      </p:sp>
      <p:sp>
        <p:nvSpPr>
          <p:cNvPr id="141" name="Shape 141"/>
          <p:cNvSpPr txBox="1"/>
          <p:nvPr>
            <p:ph type="ctrTitle"/>
          </p:nvPr>
        </p:nvSpPr>
        <p:spPr>
          <a:xfrm>
            <a:off x="685800" y="9870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Geo"/>
                <a:ea typeface="Geo"/>
                <a:cs typeface="Geo"/>
                <a:sym typeface="Geo"/>
              </a:rPr>
              <a:t>GAME</a:t>
            </a:r>
            <a:endParaRPr sz="6000">
              <a:latin typeface="Geo"/>
              <a:ea typeface="Geo"/>
              <a:cs typeface="Geo"/>
              <a:sym typeface="Ge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ctrTitle"/>
          </p:nvPr>
        </p:nvSpPr>
        <p:spPr>
          <a:xfrm>
            <a:off x="685800" y="715538"/>
            <a:ext cx="7772400" cy="31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Lato"/>
                <a:ea typeface="Lato"/>
                <a:cs typeface="Lato"/>
                <a:sym typeface="Lato"/>
              </a:rPr>
              <a:t>Game feel as the experiential sensation of a game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2607" y="0"/>
            <a:ext cx="42313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>
            <p:ph type="title"/>
          </p:nvPr>
        </p:nvSpPr>
        <p:spPr>
          <a:xfrm>
            <a:off x="457200" y="909354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200"/>
              <a:t>Game Feel</a:t>
            </a:r>
            <a:endParaRPr i="1" sz="7200"/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457200" y="1826975"/>
            <a:ext cx="5115000" cy="30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 does Tekken feel like?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Pac-man?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Katamari Damacy? 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book link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“The five most common experiences of game feel are: </a:t>
            </a:r>
            <a:endParaRPr sz="2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● The aesthetic sensation of control </a:t>
            </a:r>
            <a:endParaRPr sz="2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● The pleasure of learning, practicing and mastering a skill </a:t>
            </a:r>
            <a:endParaRPr sz="2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● Extension of the senses </a:t>
            </a:r>
            <a:endParaRPr sz="2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● Extension of identity</a:t>
            </a:r>
            <a:endParaRPr sz="2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● Interaction with a unique physical reality within the game”</a:t>
            </a:r>
            <a:endParaRPr sz="24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Shape 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creen Shot 2015-09-28 at 7.25.52 PM.png"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288" y="933450"/>
            <a:ext cx="6067425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creen Shot 2015-09-28 at 7.28.17 PM.png"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5247" y="0"/>
            <a:ext cx="607350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LAST WEEK’s </a:t>
            </a:r>
            <a:r>
              <a:rPr lang="en" sz="4800">
                <a:solidFill>
                  <a:srgbClr val="E06666"/>
                </a:solidFill>
              </a:rPr>
              <a:t>HOMEWORK</a:t>
            </a:r>
            <a:endParaRPr sz="4800">
              <a:solidFill>
                <a:srgbClr val="E06666"/>
              </a:solidFill>
            </a:endParaRPr>
          </a:p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 u="sng"/>
              <a:t>PLAY</a:t>
            </a:r>
            <a:r>
              <a:rPr lang="en" sz="2400"/>
              <a:t> 	Increpare’s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Slave of God</a:t>
            </a:r>
            <a:r>
              <a:rPr lang="en" sz="2400"/>
              <a:t> </a:t>
            </a:r>
            <a:r>
              <a:rPr lang="en" sz="2400">
                <a:solidFill>
                  <a:srgbClr val="FF9900"/>
                </a:solidFill>
              </a:rPr>
              <a:t>seizure warning!!</a:t>
            </a:r>
            <a:endParaRPr sz="2400">
              <a:solidFill>
                <a:srgbClr val="FF9900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u="sng"/>
              <a:t>READ</a:t>
            </a:r>
            <a:r>
              <a:rPr lang="en" sz="2400"/>
              <a:t> 	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Art Games chapter</a:t>
            </a:r>
            <a:r>
              <a:rPr lang="en" sz="2400"/>
              <a:t> from </a:t>
            </a:r>
            <a:r>
              <a:rPr i="1" lang="en" sz="2400"/>
              <a:t>Works of Game</a:t>
            </a:r>
            <a:r>
              <a:rPr lang="en" sz="2400"/>
              <a:t> (Sharp)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u="sng"/>
              <a:t>READ</a:t>
            </a:r>
            <a:r>
              <a:rPr lang="en" sz="2400"/>
              <a:t> 	Rock Paper Shotgun - </a:t>
            </a:r>
            <a:r>
              <a:rPr lang="en" sz="2400" u="sng">
                <a:solidFill>
                  <a:schemeClr val="hlink"/>
                </a:solidFill>
                <a:hlinkClick r:id="rId5"/>
              </a:rPr>
              <a:t>Photorealism is Crucial </a:t>
            </a:r>
            <a:endParaRPr sz="2400" u="sng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u="sng"/>
              <a:t>READ	</a:t>
            </a:r>
            <a:r>
              <a:rPr lang="en" sz="2400" u="sng">
                <a:solidFill>
                  <a:schemeClr val="hlink"/>
                </a:solidFill>
                <a:hlinkClick r:id="rId6"/>
              </a:rPr>
              <a:t>Video Games Can Never be Art</a:t>
            </a:r>
            <a:r>
              <a:rPr lang="en" sz="2400"/>
              <a:t>  (Roger Ebert)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u="sng"/>
              <a:t>WRITE</a:t>
            </a:r>
            <a:r>
              <a:rPr lang="en" sz="2400"/>
              <a:t> 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What is your reaction to Slave of God?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Can games be art?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Do pretty graphics matter?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Should games be realistic?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etc.</a:t>
            </a:r>
            <a:endParaRPr sz="1800">
              <a:solidFill>
                <a:srgbClr val="FFFFFF"/>
              </a:solidFill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9-28 at 7.30.44 PM.png"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363" y="1024400"/>
            <a:ext cx="7405274" cy="39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creen Shot 2015-09-28 at 7.58.52 PM.png"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938" y="965930"/>
            <a:ext cx="8508125" cy="2727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evolving the illusion</a:t>
            </a:r>
            <a:endParaRPr/>
          </a:p>
        </p:txBody>
      </p:sp>
      <p:sp>
        <p:nvSpPr>
          <p:cNvPr id="190" name="Shape 1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Interface Evolution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5475" y="538250"/>
            <a:ext cx="5715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3815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 rotWithShape="1">
          <a:blip r:embed="rId4">
            <a:alphaModFix/>
          </a:blip>
          <a:srcRect b="0" l="6890" r="0" t="0"/>
          <a:stretch/>
        </p:blipFill>
        <p:spPr>
          <a:xfrm>
            <a:off x="4876800" y="0"/>
            <a:ext cx="4267199" cy="2628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936815"/>
            <a:ext cx="4381500" cy="2206682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 txBox="1"/>
          <p:nvPr>
            <p:ph type="ctrTitle"/>
          </p:nvPr>
        </p:nvSpPr>
        <p:spPr>
          <a:xfrm>
            <a:off x="685800" y="10078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0000"/>
                </a:solidFill>
              </a:rPr>
              <a:t>vs</a:t>
            </a:r>
            <a:endParaRPr sz="6000">
              <a:solidFill>
                <a:srgbClr val="FF0000"/>
              </a:solidFill>
            </a:endParaRPr>
          </a:p>
        </p:txBody>
      </p:sp>
      <p:pic>
        <p:nvPicPr>
          <p:cNvPr id="206" name="Shape 2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6795" y="2743200"/>
            <a:ext cx="4267205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 txBox="1"/>
          <p:nvPr>
            <p:ph type="ctrTitle"/>
          </p:nvPr>
        </p:nvSpPr>
        <p:spPr>
          <a:xfrm>
            <a:off x="685800" y="2825667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0000"/>
                </a:solidFill>
              </a:rPr>
              <a:t>vs</a:t>
            </a:r>
            <a:endParaRPr sz="6000">
              <a:solidFill>
                <a:srgbClr val="FF0000"/>
              </a:solidFill>
            </a:endParaRPr>
          </a:p>
        </p:txBody>
      </p:sp>
      <p:sp>
        <p:nvSpPr>
          <p:cNvPr id="208" name="Shape 208"/>
          <p:cNvSpPr txBox="1"/>
          <p:nvPr>
            <p:ph type="ctrTitle"/>
          </p:nvPr>
        </p:nvSpPr>
        <p:spPr>
          <a:xfrm>
            <a:off x="0" y="2167650"/>
            <a:ext cx="4695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0000"/>
                </a:solidFill>
              </a:rPr>
              <a:t>vs</a:t>
            </a:r>
            <a:endParaRPr sz="6000">
              <a:solidFill>
                <a:srgbClr val="FF0000"/>
              </a:solidFill>
            </a:endParaRPr>
          </a:p>
        </p:txBody>
      </p:sp>
      <p:sp>
        <p:nvSpPr>
          <p:cNvPr id="209" name="Shape 209"/>
          <p:cNvSpPr txBox="1"/>
          <p:nvPr>
            <p:ph type="ctrTitle"/>
          </p:nvPr>
        </p:nvSpPr>
        <p:spPr>
          <a:xfrm>
            <a:off x="4448700" y="2167650"/>
            <a:ext cx="4695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0000"/>
                </a:solidFill>
              </a:rPr>
              <a:t>vs</a:t>
            </a:r>
            <a:endParaRPr sz="6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iphy (2).gif"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2575" y="186825"/>
            <a:ext cx="6430975" cy="476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“that @#$% hit me!”</a:t>
            </a:r>
            <a:endParaRPr/>
          </a:p>
        </p:txBody>
      </p:sp>
      <p:sp>
        <p:nvSpPr>
          <p:cNvPr id="216" name="Shape 21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are the car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ctrTitle"/>
          </p:nvPr>
        </p:nvSpPr>
        <p:spPr>
          <a:xfrm>
            <a:off x="3557500" y="1644400"/>
            <a:ext cx="943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vs</a:t>
            </a:r>
            <a:endParaRPr/>
          </a:p>
        </p:txBody>
      </p:sp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3342775" cy="2295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578" y="2630650"/>
            <a:ext cx="4457021" cy="250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575" y="21600"/>
            <a:ext cx="4457025" cy="2510791"/>
          </a:xfrm>
          <a:prstGeom prst="rect">
            <a:avLst/>
          </a:prstGeom>
          <a:noFill/>
          <a:ln>
            <a:noFill/>
          </a:ln>
        </p:spPr>
      </p:pic>
      <p:sp>
        <p:nvSpPr>
          <p:cNvPr descr="I used fraps on Project 64" id="225" name="Shape 225" title="007: GoldenEye - Nintendo 64 - Mission 1 &quot;DAM&quot;">
            <a:hlinkClick r:id="rId6"/>
          </p:cNvPr>
          <p:cNvSpPr/>
          <p:nvPr/>
        </p:nvSpPr>
        <p:spPr>
          <a:xfrm>
            <a:off x="152400" y="2630650"/>
            <a:ext cx="3342767" cy="2507075"/>
          </a:xfrm>
          <a:prstGeom prst="rect">
            <a:avLst/>
          </a:prstGeom>
          <a:blipFill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Shape 231"/>
          <p:cNvSpPr txBox="1"/>
          <p:nvPr>
            <p:ph type="ctrTitle"/>
          </p:nvPr>
        </p:nvSpPr>
        <p:spPr>
          <a:xfrm>
            <a:off x="685800" y="1196678"/>
            <a:ext cx="77724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fluid, harmonious </a:t>
            </a:r>
            <a:endParaRPr i="1"/>
          </a:p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and natural</a:t>
            </a:r>
            <a:endParaRPr i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1725" y="2384475"/>
            <a:ext cx="2759026" cy="27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 rotWithShape="1">
          <a:blip r:embed="rId4">
            <a:alphaModFix/>
          </a:blip>
          <a:srcRect b="5482" l="0" r="0" t="0"/>
          <a:stretch/>
        </p:blipFill>
        <p:spPr>
          <a:xfrm>
            <a:off x="6958875" y="2475550"/>
            <a:ext cx="2102900" cy="266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 txBox="1"/>
          <p:nvPr>
            <p:ph idx="1" type="subTitle"/>
          </p:nvPr>
        </p:nvSpPr>
        <p:spPr>
          <a:xfrm>
            <a:off x="609600" y="1782628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subtle details make all the difference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39" name="Shape 239"/>
          <p:cNvSpPr txBox="1"/>
          <p:nvPr>
            <p:ph type="ctrTitle"/>
          </p:nvPr>
        </p:nvSpPr>
        <p:spPr>
          <a:xfrm>
            <a:off x="609600" y="7451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Make your games juicy!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40" name="Shape 240"/>
          <p:cNvCxnSpPr/>
          <p:nvPr/>
        </p:nvCxnSpPr>
        <p:spPr>
          <a:xfrm>
            <a:off x="5663625" y="3681350"/>
            <a:ext cx="1342800" cy="0"/>
          </a:xfrm>
          <a:prstGeom prst="straightConnector1">
            <a:avLst/>
          </a:prstGeom>
          <a:noFill/>
          <a:ln cap="flat" cmpd="sng" w="1143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Shape 24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6000">
                <a:latin typeface="Geo"/>
                <a:ea typeface="Geo"/>
                <a:cs typeface="Geo"/>
                <a:sym typeface="Geo"/>
              </a:rPr>
              <a:t>Warm seat discussions!</a:t>
            </a:r>
            <a:endParaRPr b="0" sz="6000">
              <a:latin typeface="Geo"/>
              <a:ea typeface="Geo"/>
              <a:cs typeface="Geo"/>
              <a:sym typeface="Geo"/>
            </a:endParaRPr>
          </a:p>
        </p:txBody>
      </p:sp>
      <p:sp>
        <p:nvSpPr>
          <p:cNvPr id="72" name="Shape 7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wait, what?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Shape 25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Shape 255"/>
          <p:cNvCxnSpPr/>
          <p:nvPr/>
        </p:nvCxnSpPr>
        <p:spPr>
          <a:xfrm flipH="1" rot="10800000">
            <a:off x="749050" y="-100"/>
            <a:ext cx="7691700" cy="5133900"/>
          </a:xfrm>
          <a:prstGeom prst="straightConnector1">
            <a:avLst/>
          </a:prstGeom>
          <a:noFill/>
          <a:ln cap="flat" cmpd="sng" w="1524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" name="Shape 256"/>
          <p:cNvCxnSpPr/>
          <p:nvPr/>
        </p:nvCxnSpPr>
        <p:spPr>
          <a:xfrm>
            <a:off x="721650" y="36550"/>
            <a:ext cx="7673400" cy="5106300"/>
          </a:xfrm>
          <a:prstGeom prst="straightConnector1">
            <a:avLst/>
          </a:prstGeom>
          <a:noFill/>
          <a:ln cap="flat" cmpd="sng" w="1524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Shape 26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Try the game here: http://grapefrukt.com/f/games/juicy-breakout/ (ESC for menu) Fork us on github: https://github.com/grapefrukt/juicy-breakout  &quot;A juicy game feels alive and responds to everything you do tons of cascading action and response for minimal user input. &quot;  Big thanks to Niklas Ström for making music and sound effects for us and to Stina for filming.  References: http://www.robertpenner.com/easing/ http://www.game-feel.com/ http://www.gamasutra.com/view/feature/2438/how_to_prototype_a_game_in_under_7_.php http://sol.gfxile.net/interpolation/  Emily Short - Make it juicy! http://emshort.wordpress.com/2008/05/24/make-it-juicy/  12 Principles of Animation http://minyos.its.rmit.edu.au/aim/a_notes/anim_principles.html  The Art of Diablo 3  http://gdcvault.com/play/1015306/The-Art-of-Diablo  Easing related: https://www.evernote.com/shard/s1/note/c1b7f010-4564-46d9-a8c2-083d8e014b93/closetgeekshow/interactive_linkbomb#b=17e9243e-1ea9-4c2d-a6f3-48fed720f3f6&amp;n=c1b7f010-4564-46d9-a8c2-083d8e014b93 http://blogs.msdn.com/b/shawnhar/archive/2007/05/03/transitions-part-one-the-importance-of-curves.aspx http://www.timotheegroleau.com/Flash/experiments/easing_function_generator.htm" id="263" name="Shape 263" title="Juice it or lose it - a talk by Martin Jonasson &amp; Petri Purho">
            <a:hlinkClick r:id="rId3"/>
          </p:cNvPr>
          <p:cNvSpPr/>
          <p:nvPr/>
        </p:nvSpPr>
        <p:spPr>
          <a:xfrm>
            <a:off x="1143000" y="0"/>
            <a:ext cx="6858000" cy="51435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E06666"/>
                </a:solidFill>
              </a:rPr>
              <a:t>HOMEWORK</a:t>
            </a:r>
            <a:endParaRPr sz="48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Shape 78"/>
          <p:cNvSpPr txBox="1"/>
          <p:nvPr>
            <p:ph type="ctrTitle"/>
          </p:nvPr>
        </p:nvSpPr>
        <p:spPr>
          <a:xfrm>
            <a:off x="685800" y="307358"/>
            <a:ext cx="7772400" cy="24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Geo"/>
                <a:ea typeface="Geo"/>
                <a:cs typeface="Geo"/>
                <a:sym typeface="Geo"/>
              </a:rPr>
              <a:t>Half the class moves to the next </a:t>
            </a:r>
            <a:br>
              <a:rPr lang="en" sz="3600">
                <a:latin typeface="Geo"/>
                <a:ea typeface="Geo"/>
                <a:cs typeface="Geo"/>
                <a:sym typeface="Geo"/>
              </a:rPr>
            </a:br>
            <a:r>
              <a:rPr lang="en" sz="3600">
                <a:latin typeface="Geo"/>
                <a:ea typeface="Geo"/>
                <a:cs typeface="Geo"/>
                <a:sym typeface="Geo"/>
              </a:rPr>
              <a:t>seat every 2 minutes!</a:t>
            </a:r>
            <a:endParaRPr sz="3600">
              <a:latin typeface="Geo"/>
              <a:ea typeface="Geo"/>
              <a:cs typeface="Geo"/>
              <a:sym typeface="Ge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iphy (3).gif" id="83" name="Shape 83"/>
          <p:cNvPicPr preferRelativeResize="0"/>
          <p:nvPr/>
        </p:nvPicPr>
        <p:blipFill rotWithShape="1">
          <a:blip r:embed="rId3">
            <a:alphaModFix/>
          </a:blip>
          <a:srcRect b="12445" l="910" r="-910" t="12625"/>
          <a:stretch/>
        </p:blipFill>
        <p:spPr>
          <a:xfrm>
            <a:off x="1874875" y="1946300"/>
            <a:ext cx="5695950" cy="31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/>
          <p:nvPr>
            <p:ph type="ctrTitle"/>
          </p:nvPr>
        </p:nvSpPr>
        <p:spPr>
          <a:xfrm>
            <a:off x="301450" y="1711225"/>
            <a:ext cx="8842800" cy="22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Geo"/>
                <a:ea typeface="Geo"/>
                <a:cs typeface="Geo"/>
                <a:sym typeface="Geo"/>
              </a:rPr>
              <a:t>EXPRESSIVE </a:t>
            </a:r>
            <a:endParaRPr sz="9600">
              <a:latin typeface="Geo"/>
              <a:ea typeface="Geo"/>
              <a:cs typeface="Geo"/>
              <a:sym typeface="Ge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latin typeface="Geo"/>
              <a:ea typeface="Geo"/>
              <a:cs typeface="Geo"/>
              <a:sym typeface="Geo"/>
            </a:endParaRPr>
          </a:p>
        </p:txBody>
      </p:sp>
      <p:sp>
        <p:nvSpPr>
          <p:cNvPr id="85" name="Shape 85"/>
          <p:cNvSpPr txBox="1"/>
          <p:nvPr>
            <p:ph type="ctrTitle"/>
          </p:nvPr>
        </p:nvSpPr>
        <p:spPr>
          <a:xfrm>
            <a:off x="685800" y="3774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Geo"/>
                <a:ea typeface="Geo"/>
                <a:cs typeface="Geo"/>
                <a:sym typeface="Geo"/>
              </a:rPr>
              <a:t>GAMES AS AN</a:t>
            </a:r>
            <a:endParaRPr sz="6000">
              <a:latin typeface="Geo"/>
              <a:ea typeface="Geo"/>
              <a:cs typeface="Geo"/>
              <a:sym typeface="Geo"/>
            </a:endParaRPr>
          </a:p>
        </p:txBody>
      </p:sp>
      <p:sp>
        <p:nvSpPr>
          <p:cNvPr id="86" name="Shape 86"/>
          <p:cNvSpPr txBox="1"/>
          <p:nvPr>
            <p:ph type="ctrTitle"/>
          </p:nvPr>
        </p:nvSpPr>
        <p:spPr>
          <a:xfrm>
            <a:off x="149050" y="2118375"/>
            <a:ext cx="8842800" cy="124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Geo"/>
                <a:ea typeface="Geo"/>
                <a:cs typeface="Geo"/>
                <a:sym typeface="Geo"/>
              </a:rPr>
              <a:t>MEDIUM</a:t>
            </a:r>
            <a:endParaRPr sz="9600">
              <a:latin typeface="Geo"/>
              <a:ea typeface="Geo"/>
              <a:cs typeface="Geo"/>
              <a:sym typeface="Ge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 is IMPORTANT</a:t>
            </a:r>
            <a:endParaRPr/>
          </a:p>
        </p:txBody>
      </p:sp>
      <p:sp>
        <p:nvSpPr>
          <p:cNvPr id="92" name="Shape 9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 is </a:t>
            </a:r>
            <a:r>
              <a:rPr lang="en" sz="6000"/>
              <a:t>SUBSTANTIVE</a:t>
            </a:r>
            <a:endParaRPr sz="6000"/>
          </a:p>
        </p:txBody>
      </p:sp>
      <p:sp>
        <p:nvSpPr>
          <p:cNvPr id="98" name="Shape 9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ctrTitle"/>
          </p:nvPr>
        </p:nvSpPr>
        <p:spPr>
          <a:xfrm>
            <a:off x="685800" y="1583353"/>
            <a:ext cx="7772400" cy="164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REALISM</a:t>
            </a:r>
            <a:r>
              <a:rPr lang="en"/>
              <a:t> </a:t>
            </a:r>
            <a:r>
              <a:rPr lang="en" sz="3600"/>
              <a:t>can be more than </a:t>
            </a:r>
            <a:r>
              <a:rPr i="1" lang="en" sz="3600"/>
              <a:t>just</a:t>
            </a:r>
            <a:r>
              <a:rPr lang="en" sz="3600"/>
              <a:t> </a:t>
            </a:r>
            <a:r>
              <a:rPr lang="en">
                <a:solidFill>
                  <a:srgbClr val="F6B26B"/>
                </a:solidFill>
              </a:rPr>
              <a:t>PHOTOREALISM</a:t>
            </a:r>
            <a:endParaRPr>
              <a:solidFill>
                <a:srgbClr val="F6B26B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you find the right metaphors?</a:t>
            </a:r>
            <a:endParaRPr/>
          </a:p>
        </p:txBody>
      </p:sp>
      <p:sp>
        <p:nvSpPr>
          <p:cNvPr id="109" name="Shape 10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Essentialize experience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